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01" r:id="rId1"/>
  </p:sldMasterIdLst>
  <p:notesMasterIdLst>
    <p:notesMasterId r:id="rId7"/>
  </p:notesMasterIdLst>
  <p:sldIdLst>
    <p:sldId id="256" r:id="rId2"/>
    <p:sldId id="257" r:id="rId3"/>
    <p:sldId id="259" r:id="rId4"/>
    <p:sldId id="258"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1"/>
  </p:normalViewPr>
  <p:slideViewPr>
    <p:cSldViewPr snapToGrid="0" snapToObjects="1">
      <p:cViewPr varScale="1">
        <p:scale>
          <a:sx n="101" d="100"/>
          <a:sy n="101" d="100"/>
        </p:scale>
        <p:origin x="90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0790D3-7A08-7C4D-B442-AE0836B2FF4D}" type="datetimeFigureOut">
              <a:rPr lang="it-IT" smtClean="0"/>
              <a:t>13/08/24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49B83E-C4D9-A74D-8B35-BBC86B001584}" type="slidenum">
              <a:rPr lang="it-IT" smtClean="0"/>
              <a:t>‹N›</a:t>
            </a:fld>
            <a:endParaRPr lang="it-IT"/>
          </a:p>
        </p:txBody>
      </p:sp>
    </p:spTree>
    <p:extLst>
      <p:ext uri="{BB962C8B-B14F-4D97-AF65-F5344CB8AC3E}">
        <p14:creationId xmlns:p14="http://schemas.microsoft.com/office/powerpoint/2010/main" val="3803416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it-IT"/>
              <a:t>Fare clic per modificare stile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CF0357CC-5A3C-BF44-B2CD-8549EA29E309}" type="datetime1">
              <a:rPr lang="it-IT" smtClean="0"/>
              <a:t>13/08/24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08902373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3"/>
          <p:cNvSpPr>
            <a:spLocks noGrp="1"/>
          </p:cNvSpPr>
          <p:nvPr>
            <p:ph type="dt" sz="half" idx="10"/>
          </p:nvPr>
        </p:nvSpPr>
        <p:spPr/>
        <p:txBody>
          <a:bodyPr/>
          <a:lstStyle/>
          <a:p>
            <a:fld id="{E0606F0F-2041-FC45-AB9B-3BF19735E73B}" type="datetime1">
              <a:rPr lang="it-IT" smtClean="0"/>
              <a:t>13/08/24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18773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it-IT"/>
              <a:t>Fare clic per modificare stile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52FD880-EFA7-714C-8DE7-4EC35132BBBF}" type="datetime1">
              <a:rPr lang="it-IT" smtClean="0"/>
              <a:t>13/08/24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4189163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688F173-C0DE-7B49-9137-407E7893BF31}" type="datetime1">
              <a:rPr lang="it-IT" smtClean="0"/>
              <a:t>13/08/24</a:t>
            </a:fld>
            <a:endParaRPr lang="en-US" dirty="0"/>
          </a:p>
        </p:txBody>
      </p:sp>
      <p:sp>
        <p:nvSpPr>
          <p:cNvPr id="6" name="Footer Placeholder 5"/>
          <p:cNvSpPr>
            <a:spLocks noGrp="1"/>
          </p:cNvSpPr>
          <p:nvPr>
            <p:ph type="ftr" sz="quarter" idx="11"/>
          </p:nvPr>
        </p:nvSpPr>
        <p:spPr/>
        <p:txBody>
          <a:bodyPr/>
          <a:lstStyle/>
          <a:p>
            <a:r>
              <a:rPr lang="en-US"/>
              <a:t>maestrofrancesco.com</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87425811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stile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71112AD3-1E45-4A43-BFE8-30F3E4802582}" type="datetime1">
              <a:rPr lang="it-IT" smtClean="0"/>
              <a:t>13/08/24</a:t>
            </a:fld>
            <a:endParaRPr lang="en-US" dirty="0"/>
          </a:p>
        </p:txBody>
      </p:sp>
      <p:sp>
        <p:nvSpPr>
          <p:cNvPr id="8" name="Footer Placeholder 7"/>
          <p:cNvSpPr>
            <a:spLocks noGrp="1"/>
          </p:cNvSpPr>
          <p:nvPr>
            <p:ph type="ftr" sz="quarter" idx="11"/>
          </p:nvPr>
        </p:nvSpPr>
        <p:spPr/>
        <p:txBody>
          <a:bodyPr/>
          <a:lstStyle/>
          <a:p>
            <a:r>
              <a:rPr lang="en-US"/>
              <a:t>maestrofrancesco.com</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57309325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7" name="Date Placeholder 2"/>
          <p:cNvSpPr>
            <a:spLocks noGrp="1"/>
          </p:cNvSpPr>
          <p:nvPr>
            <p:ph type="dt" sz="half" idx="10"/>
          </p:nvPr>
        </p:nvSpPr>
        <p:spPr/>
        <p:txBody>
          <a:bodyPr/>
          <a:lstStyle/>
          <a:p>
            <a:fld id="{04961479-5723-9A43-832C-3BB9B29CE5DE}" type="datetime1">
              <a:rPr lang="it-IT" smtClean="0"/>
              <a:t>13/08/24</a:t>
            </a:fld>
            <a:endParaRPr lang="en-US" dirty="0"/>
          </a:p>
        </p:txBody>
      </p:sp>
      <p:sp>
        <p:nvSpPr>
          <p:cNvPr id="5" name="Footer Placeholder 3"/>
          <p:cNvSpPr>
            <a:spLocks noGrp="1"/>
          </p:cNvSpPr>
          <p:nvPr>
            <p:ph type="ftr" sz="quarter" idx="11"/>
          </p:nvPr>
        </p:nvSpPr>
        <p:spPr/>
        <p:txBody>
          <a:bodyPr/>
          <a:lstStyle/>
          <a:p>
            <a:r>
              <a:rPr lang="en-US"/>
              <a:t>maestrofrancesco.com</a:t>
            </a:r>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514247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EA6E497-CDB4-5A4A-975C-2EC7E9524B3A}" type="datetime1">
              <a:rPr lang="it-IT" smtClean="0"/>
              <a:t>13/08/24</a:t>
            </a:fld>
            <a:endParaRPr lang="en-US" dirty="0"/>
          </a:p>
        </p:txBody>
      </p:sp>
      <p:sp>
        <p:nvSpPr>
          <p:cNvPr id="5" name="Footer Placeholder 2"/>
          <p:cNvSpPr>
            <a:spLocks noGrp="1"/>
          </p:cNvSpPr>
          <p:nvPr>
            <p:ph type="ftr" sz="quarter" idx="11"/>
          </p:nvPr>
        </p:nvSpPr>
        <p:spPr/>
        <p:txBody>
          <a:bodyPr/>
          <a:lstStyle/>
          <a:p>
            <a:r>
              <a:rPr lang="en-US"/>
              <a:t>maestrofrancesco.com</a:t>
            </a:r>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47879739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it-IT"/>
              <a:t>Fare clic per modificare stile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7" name="Date Placeholder 4"/>
          <p:cNvSpPr>
            <a:spLocks noGrp="1"/>
          </p:cNvSpPr>
          <p:nvPr>
            <p:ph type="dt" sz="half" idx="10"/>
          </p:nvPr>
        </p:nvSpPr>
        <p:spPr/>
        <p:txBody>
          <a:bodyPr/>
          <a:lstStyle/>
          <a:p>
            <a:fld id="{8B27F663-876E-614A-A90F-2FC5D753BAC7}" type="datetime1">
              <a:rPr lang="it-IT" smtClean="0"/>
              <a:t>13/08/24</a:t>
            </a:fld>
            <a:endParaRPr lang="en-US" dirty="0"/>
          </a:p>
        </p:txBody>
      </p:sp>
      <p:sp>
        <p:nvSpPr>
          <p:cNvPr id="5" name="Footer Placeholder 5"/>
          <p:cNvSpPr>
            <a:spLocks noGrp="1"/>
          </p:cNvSpPr>
          <p:nvPr>
            <p:ph type="ftr" sz="quarter" idx="11"/>
          </p:nvPr>
        </p:nvSpPr>
        <p:spPr/>
        <p:txBody>
          <a:bodyPr/>
          <a:lstStyle/>
          <a:p>
            <a:r>
              <a:rPr lang="en-US"/>
              <a:t>maestrofrancesco.com</a:t>
            </a:r>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31962145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it-IT"/>
              <a:t>Fare clic per modificare stile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93D19CD2-B2C6-0448-8A1F-72D0A20B57AB}" type="datetime1">
              <a:rPr lang="it-IT" smtClean="0"/>
              <a:t>13/08/24</a:t>
            </a:fld>
            <a:endParaRPr lang="en-US" dirty="0"/>
          </a:p>
        </p:txBody>
      </p:sp>
      <p:sp>
        <p:nvSpPr>
          <p:cNvPr id="6" name="Footer Placeholder 5"/>
          <p:cNvSpPr>
            <a:spLocks noGrp="1"/>
          </p:cNvSpPr>
          <p:nvPr>
            <p:ph type="ftr" sz="quarter" idx="11"/>
          </p:nvPr>
        </p:nvSpPr>
        <p:spPr/>
        <p:txBody>
          <a:bodyPr/>
          <a:lstStyle/>
          <a:p>
            <a:r>
              <a:rPr lang="en-US"/>
              <a:t>maestrofrancesco.com</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814171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it-IT"/>
              <a:t>Fare clic per modificare stile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551AD3B-F140-6443-9971-18BA35828F15}" type="datetime1">
              <a:rPr lang="it-IT" smtClean="0"/>
              <a:t>13/08/24</a:t>
            </a:fld>
            <a:endParaRPr lang="en-US" dirty="0"/>
          </a:p>
        </p:txBody>
      </p:sp>
      <p:sp>
        <p:nvSpPr>
          <p:cNvPr id="6" name="Footer Placeholder 5"/>
          <p:cNvSpPr>
            <a:spLocks noGrp="1"/>
          </p:cNvSpPr>
          <p:nvPr>
            <p:ph type="ftr" sz="quarter" idx="11"/>
          </p:nvPr>
        </p:nvSpPr>
        <p:spPr/>
        <p:txBody>
          <a:bodyPr/>
          <a:lstStyle/>
          <a:p>
            <a:r>
              <a:rPr lang="en-US"/>
              <a:t>maestrofrancesco.com</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809530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it-IT"/>
              <a:t>Fare clic per modificare stile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5D872A7-ED7D-1245-A365-F18816E39DED}" type="datetime1">
              <a:rPr lang="it-IT" smtClean="0"/>
              <a:t>13/08/24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461907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it-IT"/>
              <a:t>Fare clic per modificare stile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it-IT"/>
              <a:t>Fare clic per modificare gli stili del testo dello schema</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D153DD9-DDFB-D343-8D73-2222936CC2B8}" type="datetime1">
              <a:rPr lang="it-IT" smtClean="0"/>
              <a:t>13/08/24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912173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it-IT"/>
              <a:t>Fare clic per modificare stile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5FD3B92-B8C4-DA48-8225-59A825F194C6}" type="datetime1">
              <a:rPr lang="it-IT" smtClean="0"/>
              <a:t>13/08/24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1855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a:t>Fare clic per modificare stile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952ECE3-94A5-2944-A91D-9ED3130CAE46}" type="datetime1">
              <a:rPr lang="it-IT" smtClean="0"/>
              <a:t>13/08/24</a:t>
            </a:fld>
            <a:endParaRPr lang="en-US" dirty="0"/>
          </a:p>
        </p:txBody>
      </p:sp>
      <p:sp>
        <p:nvSpPr>
          <p:cNvPr id="4"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02844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a:t>Fare clic per modificare stile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B86A416-30D0-6B4E-AA23-81E82E7041B6}" type="datetime1">
              <a:rPr lang="it-IT" smtClean="0"/>
              <a:t>13/08/24</a:t>
            </a:fld>
            <a:endParaRPr lang="en-US" dirty="0"/>
          </a:p>
        </p:txBody>
      </p:sp>
      <p:sp>
        <p:nvSpPr>
          <p:cNvPr id="4"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9303231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p:txBody>
          <a:bodyPr vert="eaVert" anchor="t" anchorCtr="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4DAE081-64E6-B644-818F-392AD4A79099}" type="datetime1">
              <a:rPr lang="it-IT" smtClean="0"/>
              <a:t>13/08/24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9060965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it-IT"/>
              <a:t>Fare clic per modificare stile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498D284-5B27-084B-BDC7-FC2A17740E77}" type="datetime1">
              <a:rPr lang="it-IT" smtClean="0"/>
              <a:t>13/08/24</a:t>
            </a:fld>
            <a:endParaRPr lang="en-US" dirty="0"/>
          </a:p>
        </p:txBody>
      </p:sp>
      <p:sp>
        <p:nvSpPr>
          <p:cNvPr id="5" name="Footer Placeholder 4"/>
          <p:cNvSpPr>
            <a:spLocks noGrp="1"/>
          </p:cNvSpPr>
          <p:nvPr>
            <p:ph type="ftr" sz="quarter" idx="11"/>
          </p:nvPr>
        </p:nvSpPr>
        <p:spPr/>
        <p:txBody>
          <a:bodyPr/>
          <a:lstStyle/>
          <a:p>
            <a:r>
              <a:rPr lang="en-US"/>
              <a:t>maestrofrancesco.com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95859514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it-IT"/>
              <a:t>Fare clic per modificare stile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073333C-1449-6F47-BA73-1CBA9BE0BFCF}" type="datetime1">
              <a:rPr lang="it-IT" smtClean="0"/>
              <a:t>13/08/24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maestrofrancesco.com</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694848106"/>
      </p:ext>
    </p:extLst>
  </p:cSld>
  <p:clrMap bg1="dk1" tx1="lt1" bg2="dk2" tx2="lt2" accent1="accent1" accent2="accent2" accent3="accent3" accent4="accent4" accent5="accent5" accent6="accent6" hlink="hlink" folHlink="folHlink"/>
  <p:sldLayoutIdLst>
    <p:sldLayoutId id="2147484402" r:id="rId1"/>
    <p:sldLayoutId id="2147484403" r:id="rId2"/>
    <p:sldLayoutId id="2147484404" r:id="rId3"/>
    <p:sldLayoutId id="2147484405" r:id="rId4"/>
    <p:sldLayoutId id="2147484406" r:id="rId5"/>
    <p:sldLayoutId id="2147484407" r:id="rId6"/>
    <p:sldLayoutId id="2147484408" r:id="rId7"/>
    <p:sldLayoutId id="2147484409" r:id="rId8"/>
    <p:sldLayoutId id="2147484410" r:id="rId9"/>
    <p:sldLayoutId id="2147484411" r:id="rId10"/>
    <p:sldLayoutId id="2147484412" r:id="rId11"/>
    <p:sldLayoutId id="2147484413" r:id="rId12"/>
    <p:sldLayoutId id="2147484414" r:id="rId13"/>
    <p:sldLayoutId id="2147484415" r:id="rId14"/>
    <p:sldLayoutId id="2147484416" r:id="rId15"/>
    <p:sldLayoutId id="2147484417" r:id="rId16"/>
    <p:sldLayoutId id="2147484418" r:id="rId17"/>
  </p:sldLayoutIdLst>
  <p:hf sldNum="0" hd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ISAAC NEWTON</a:t>
            </a:r>
          </a:p>
        </p:txBody>
      </p:sp>
      <p:sp>
        <p:nvSpPr>
          <p:cNvPr id="3" name="Sottotitolo 2"/>
          <p:cNvSpPr>
            <a:spLocks noGrp="1"/>
          </p:cNvSpPr>
          <p:nvPr>
            <p:ph type="subTitle" idx="1"/>
          </p:nvPr>
        </p:nvSpPr>
        <p:spPr>
          <a:xfrm>
            <a:off x="1154955" y="4793472"/>
            <a:ext cx="8825658" cy="861420"/>
          </a:xfrm>
        </p:spPr>
        <p:txBody>
          <a:bodyPr>
            <a:normAutofit/>
          </a:bodyPr>
          <a:lstStyle/>
          <a:p>
            <a:r>
              <a:rPr lang="it-IT" sz="2800" dirty="0"/>
              <a:t>IL PADRE DELLA FISICA</a:t>
            </a: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4616" y="439387"/>
            <a:ext cx="6858000" cy="6858000"/>
          </a:xfrm>
          <a:prstGeom prst="rect">
            <a:avLst/>
          </a:prstGeom>
        </p:spPr>
      </p:pic>
      <p:sp>
        <p:nvSpPr>
          <p:cNvPr id="4" name="Segnaposto piè di pagina 3">
            <a:extLst>
              <a:ext uri="{FF2B5EF4-FFF2-40B4-BE49-F238E27FC236}">
                <a16:creationId xmlns:a16="http://schemas.microsoft.com/office/drawing/2014/main" id="{AE4899D5-85E8-194E-AE2F-B995ABB2A5F5}"/>
              </a:ext>
            </a:extLst>
          </p:cNvPr>
          <p:cNvSpPr>
            <a:spLocks noGrp="1"/>
          </p:cNvSpPr>
          <p:nvPr>
            <p:ph type="ftr" sz="quarter" idx="11"/>
          </p:nvPr>
        </p:nvSpPr>
        <p:spPr>
          <a:xfrm>
            <a:off x="3637886" y="6266212"/>
            <a:ext cx="3859795" cy="304801"/>
          </a:xfrm>
        </p:spPr>
        <p:txBody>
          <a:bodyPr/>
          <a:lstStyle/>
          <a:p>
            <a:pPr algn="ctr"/>
            <a:r>
              <a:rPr lang="en-US" dirty="0" err="1"/>
              <a:t>maestrofrancesco.com</a:t>
            </a:r>
            <a:endParaRPr lang="en-US" dirty="0"/>
          </a:p>
        </p:txBody>
      </p:sp>
      <p:pic>
        <p:nvPicPr>
          <p:cNvPr id="7" name="Immagine 6">
            <a:extLst>
              <a:ext uri="{FF2B5EF4-FFF2-40B4-BE49-F238E27FC236}">
                <a16:creationId xmlns:a16="http://schemas.microsoft.com/office/drawing/2014/main" id="{1A968776-8B58-CC49-B024-47CF13CB538F}"/>
              </a:ext>
            </a:extLst>
          </p:cNvPr>
          <p:cNvPicPr>
            <a:picLocks noChangeAspect="1"/>
          </p:cNvPicPr>
          <p:nvPr/>
        </p:nvPicPr>
        <p:blipFill>
          <a:blip r:embed="rId3"/>
          <a:stretch>
            <a:fillRect/>
          </a:stretch>
        </p:blipFill>
        <p:spPr>
          <a:xfrm>
            <a:off x="360836" y="286987"/>
            <a:ext cx="3663950" cy="1029540"/>
          </a:xfrm>
          <a:prstGeom prst="rect">
            <a:avLst/>
          </a:prstGeom>
        </p:spPr>
      </p:pic>
    </p:spTree>
    <p:extLst>
      <p:ext uri="{BB962C8B-B14F-4D97-AF65-F5344CB8AC3E}">
        <p14:creationId xmlns:p14="http://schemas.microsoft.com/office/powerpoint/2010/main" val="175391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1+#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CHI ERA ISAAC NEWTON?</a:t>
            </a:r>
          </a:p>
        </p:txBody>
      </p:sp>
      <p:sp>
        <p:nvSpPr>
          <p:cNvPr id="3" name="Segnaposto contenuto 2"/>
          <p:cNvSpPr>
            <a:spLocks noGrp="1"/>
          </p:cNvSpPr>
          <p:nvPr>
            <p:ph idx="1"/>
          </p:nvPr>
        </p:nvSpPr>
        <p:spPr>
          <a:xfrm>
            <a:off x="646111" y="1853248"/>
            <a:ext cx="7154863" cy="4195481"/>
          </a:xfrm>
        </p:spPr>
        <p:txBody>
          <a:bodyPr>
            <a:noAutofit/>
          </a:bodyPr>
          <a:lstStyle/>
          <a:p>
            <a:pPr marL="0" indent="0">
              <a:buNone/>
            </a:pPr>
            <a:r>
              <a:rPr lang="it-IT" sz="3600" dirty="0"/>
              <a:t>Isaac Newton nacque a </a:t>
            </a:r>
            <a:r>
              <a:rPr lang="it-IT" sz="3600" dirty="0" err="1"/>
              <a:t>Woolsthorpe</a:t>
            </a:r>
            <a:r>
              <a:rPr lang="it-IT" sz="3600" dirty="0"/>
              <a:t> (Gran Bretagna) nel 1642.</a:t>
            </a:r>
            <a:br>
              <a:rPr lang="it-IT" sz="3600" dirty="0"/>
            </a:br>
            <a:r>
              <a:rPr lang="it-IT" sz="3600" dirty="0"/>
              <a:t>Fu un matematico, fisico, filosofo inglese e viene considerato come uno dei più grandi scienziati di tutti i tempi.</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5955" y="452718"/>
            <a:ext cx="3509683" cy="6858000"/>
          </a:xfrm>
          <a:prstGeom prst="rect">
            <a:avLst/>
          </a:prstGeom>
        </p:spPr>
      </p:pic>
      <p:sp>
        <p:nvSpPr>
          <p:cNvPr id="5" name="Segnaposto piè di pagina 4">
            <a:extLst>
              <a:ext uri="{FF2B5EF4-FFF2-40B4-BE49-F238E27FC236}">
                <a16:creationId xmlns:a16="http://schemas.microsoft.com/office/drawing/2014/main" id="{8B204186-0BAA-8841-9665-67DCCAA03B62}"/>
              </a:ext>
            </a:extLst>
          </p:cNvPr>
          <p:cNvSpPr>
            <a:spLocks noGrp="1"/>
          </p:cNvSpPr>
          <p:nvPr>
            <p:ph type="ftr" sz="quarter" idx="11"/>
          </p:nvPr>
        </p:nvSpPr>
        <p:spPr/>
        <p:txBody>
          <a:bodyPr/>
          <a:lstStyle/>
          <a:p>
            <a:r>
              <a:rPr lang="en-US"/>
              <a:t>maestrofrancesco.com</a:t>
            </a:r>
            <a:endParaRPr lang="en-US" dirty="0"/>
          </a:p>
        </p:txBody>
      </p:sp>
    </p:spTree>
    <p:extLst>
      <p:ext uri="{BB962C8B-B14F-4D97-AF65-F5344CB8AC3E}">
        <p14:creationId xmlns:p14="http://schemas.microsoft.com/office/powerpoint/2010/main" val="168274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MELA</a:t>
            </a: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99338" y="5715000"/>
            <a:ext cx="4921250" cy="1143000"/>
          </a:xfr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5594" y="4486275"/>
            <a:ext cx="1408738" cy="1800225"/>
          </a:xfrm>
          <a:prstGeom prst="rect">
            <a:avLst/>
          </a:prstGeom>
        </p:spPr>
      </p:pic>
      <p:sp>
        <p:nvSpPr>
          <p:cNvPr id="6" name="Segnaposto contenuto 2"/>
          <p:cNvSpPr txBox="1">
            <a:spLocks/>
          </p:cNvSpPr>
          <p:nvPr/>
        </p:nvSpPr>
        <p:spPr>
          <a:xfrm>
            <a:off x="646111" y="1519519"/>
            <a:ext cx="8946541" cy="4195481"/>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it-IT" sz="3200" dirty="0"/>
              <a:t>Si racconta che un giorno del 1666, Newton stesse riposando sotto un albero quando una mela gli cadde sulla testa. Raccolto il frutto, Newton si chiese in virtù di quale strano meccanismo fisico tutti gli oggetti del mondo, in assenza di un sostegno, cadessero per terra.</a:t>
            </a:r>
          </a:p>
          <a:p>
            <a:pPr marL="0" indent="0">
              <a:buNone/>
            </a:pPr>
            <a:r>
              <a:rPr lang="it-IT" sz="3200" dirty="0"/>
              <a:t>Questo evento fu il primo passo verso la scoperta della </a:t>
            </a:r>
            <a:r>
              <a:rPr lang="it-IT" sz="3200" b="1" dirty="0"/>
              <a:t>forza di gravità!</a:t>
            </a:r>
            <a:endParaRPr lang="it-IT" sz="3200" dirty="0"/>
          </a:p>
        </p:txBody>
      </p:sp>
      <p:sp>
        <p:nvSpPr>
          <p:cNvPr id="3" name="Segnaposto piè di pagina 2">
            <a:extLst>
              <a:ext uri="{FF2B5EF4-FFF2-40B4-BE49-F238E27FC236}">
                <a16:creationId xmlns:a16="http://schemas.microsoft.com/office/drawing/2014/main" id="{2BCFBB1D-EBD5-EE42-B27D-DC5FB79D7E57}"/>
              </a:ext>
            </a:extLst>
          </p:cNvPr>
          <p:cNvSpPr>
            <a:spLocks noGrp="1"/>
          </p:cNvSpPr>
          <p:nvPr>
            <p:ph type="ftr" sz="quarter" idx="11"/>
          </p:nvPr>
        </p:nvSpPr>
        <p:spPr/>
        <p:txBody>
          <a:bodyPr/>
          <a:lstStyle/>
          <a:p>
            <a:r>
              <a:rPr lang="en-US"/>
              <a:t>maestrofrancesco.com</a:t>
            </a:r>
            <a:endParaRPr lang="en-US" dirty="0"/>
          </a:p>
        </p:txBody>
      </p:sp>
    </p:spTree>
    <p:extLst>
      <p:ext uri="{BB962C8B-B14F-4D97-AF65-F5344CB8AC3E}">
        <p14:creationId xmlns:p14="http://schemas.microsoft.com/office/powerpoint/2010/main" val="1429934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870">
                                          <p:stCondLst>
                                            <p:cond delay="0"/>
                                          </p:stCondLst>
                                        </p:cTn>
                                        <p:tgtEl>
                                          <p:spTgt spid="5"/>
                                        </p:tgtEl>
                                      </p:cBhvr>
                                    </p:animEffect>
                                    <p:anim calcmode="lin" valueType="num">
                                      <p:cBhvr>
                                        <p:cTn id="8" dur="2733"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99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996" tmFilter="0, 0; 0.125,0.2665; 0.25,0.4; 0.375,0.465; 0.5,0.5;  0.625,0.535; 0.75,0.6; 0.875,0.7335; 1,1">
                                          <p:stCondLst>
                                            <p:cond delay="996"/>
                                          </p:stCondLst>
                                        </p:cTn>
                                        <p:tgtEl>
                                          <p:spTgt spid="5"/>
                                        </p:tgtEl>
                                        <p:attrNameLst>
                                          <p:attrName>ppt_y</p:attrName>
                                        </p:attrNameLst>
                                      </p:cBhvr>
                                      <p:tavLst>
                                        <p:tav tm="0" fmla="#ppt_y-sin(pi*$)/9">
                                          <p:val>
                                            <p:fltVal val="0"/>
                                          </p:val>
                                        </p:tav>
                                        <p:tav tm="100000">
                                          <p:val>
                                            <p:fltVal val="1"/>
                                          </p:val>
                                        </p:tav>
                                      </p:tavLst>
                                    </p:anim>
                                    <p:anim calcmode="lin" valueType="num">
                                      <p:cBhvr>
                                        <p:cTn id="11" dur="498" tmFilter="0, 0; 0.125,0.2665; 0.25,0.4; 0.375,0.465; 0.5,0.5;  0.625,0.535; 0.75,0.6; 0.875,0.7335; 1,1">
                                          <p:stCondLst>
                                            <p:cond delay="1986"/>
                                          </p:stCondLst>
                                        </p:cTn>
                                        <p:tgtEl>
                                          <p:spTgt spid="5"/>
                                        </p:tgtEl>
                                        <p:attrNameLst>
                                          <p:attrName>ppt_y</p:attrName>
                                        </p:attrNameLst>
                                      </p:cBhvr>
                                      <p:tavLst>
                                        <p:tav tm="0" fmla="#ppt_y-sin(pi*$)/27">
                                          <p:val>
                                            <p:fltVal val="0"/>
                                          </p:val>
                                        </p:tav>
                                        <p:tav tm="100000">
                                          <p:val>
                                            <p:fltVal val="1"/>
                                          </p:val>
                                        </p:tav>
                                      </p:tavLst>
                                    </p:anim>
                                    <p:anim calcmode="lin" valueType="num">
                                      <p:cBhvr>
                                        <p:cTn id="12" dur="246" tmFilter="0, 0; 0.125,0.2665; 0.25,0.4; 0.375,0.465; 0.5,0.5;  0.625,0.535; 0.75,0.6; 0.875,0.7335; 1,1">
                                          <p:stCondLst>
                                            <p:cond delay="2484"/>
                                          </p:stCondLst>
                                        </p:cTn>
                                        <p:tgtEl>
                                          <p:spTgt spid="5"/>
                                        </p:tgtEl>
                                        <p:attrNameLst>
                                          <p:attrName>ppt_y</p:attrName>
                                        </p:attrNameLst>
                                      </p:cBhvr>
                                      <p:tavLst>
                                        <p:tav tm="0" fmla="#ppt_y-sin(pi*$)/81">
                                          <p:val>
                                            <p:fltVal val="0"/>
                                          </p:val>
                                        </p:tav>
                                        <p:tav tm="100000">
                                          <p:val>
                                            <p:fltVal val="1"/>
                                          </p:val>
                                        </p:tav>
                                      </p:tavLst>
                                    </p:anim>
                                    <p:animScale>
                                      <p:cBhvr>
                                        <p:cTn id="13" dur="39">
                                          <p:stCondLst>
                                            <p:cond delay="975"/>
                                          </p:stCondLst>
                                        </p:cTn>
                                        <p:tgtEl>
                                          <p:spTgt spid="5"/>
                                        </p:tgtEl>
                                      </p:cBhvr>
                                      <p:to x="100000" y="60000"/>
                                    </p:animScale>
                                    <p:animScale>
                                      <p:cBhvr>
                                        <p:cTn id="14" dur="249" decel="50000">
                                          <p:stCondLst>
                                            <p:cond delay="1014"/>
                                          </p:stCondLst>
                                        </p:cTn>
                                        <p:tgtEl>
                                          <p:spTgt spid="5"/>
                                        </p:tgtEl>
                                      </p:cBhvr>
                                      <p:to x="100000" y="100000"/>
                                    </p:animScale>
                                    <p:animScale>
                                      <p:cBhvr>
                                        <p:cTn id="15" dur="39">
                                          <p:stCondLst>
                                            <p:cond delay="1968"/>
                                          </p:stCondLst>
                                        </p:cTn>
                                        <p:tgtEl>
                                          <p:spTgt spid="5"/>
                                        </p:tgtEl>
                                      </p:cBhvr>
                                      <p:to x="100000" y="80000"/>
                                    </p:animScale>
                                    <p:animScale>
                                      <p:cBhvr>
                                        <p:cTn id="16" dur="249" decel="50000">
                                          <p:stCondLst>
                                            <p:cond delay="2007"/>
                                          </p:stCondLst>
                                        </p:cTn>
                                        <p:tgtEl>
                                          <p:spTgt spid="5"/>
                                        </p:tgtEl>
                                      </p:cBhvr>
                                      <p:to x="100000" y="100000"/>
                                    </p:animScale>
                                    <p:animScale>
                                      <p:cBhvr>
                                        <p:cTn id="17" dur="39">
                                          <p:stCondLst>
                                            <p:cond delay="2463"/>
                                          </p:stCondLst>
                                        </p:cTn>
                                        <p:tgtEl>
                                          <p:spTgt spid="5"/>
                                        </p:tgtEl>
                                      </p:cBhvr>
                                      <p:to x="100000" y="90000"/>
                                    </p:animScale>
                                    <p:animScale>
                                      <p:cBhvr>
                                        <p:cTn id="18" dur="249" decel="50000">
                                          <p:stCondLst>
                                            <p:cond delay="2502"/>
                                          </p:stCondLst>
                                        </p:cTn>
                                        <p:tgtEl>
                                          <p:spTgt spid="5"/>
                                        </p:tgtEl>
                                      </p:cBhvr>
                                      <p:to x="100000" y="100000"/>
                                    </p:animScale>
                                    <p:animScale>
                                      <p:cBhvr>
                                        <p:cTn id="19" dur="39">
                                          <p:stCondLst>
                                            <p:cond delay="2712"/>
                                          </p:stCondLst>
                                        </p:cTn>
                                        <p:tgtEl>
                                          <p:spTgt spid="5"/>
                                        </p:tgtEl>
                                      </p:cBhvr>
                                      <p:to x="100000" y="95000"/>
                                    </p:animScale>
                                    <p:animScale>
                                      <p:cBhvr>
                                        <p:cTn id="20" dur="249" decel="50000">
                                          <p:stCondLst>
                                            <p:cond delay="2751"/>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LEGGE DI GRAVITA’</a:t>
            </a:r>
          </a:p>
        </p:txBody>
      </p:sp>
      <p:sp>
        <p:nvSpPr>
          <p:cNvPr id="3" name="Segnaposto contenuto 2"/>
          <p:cNvSpPr>
            <a:spLocks noGrp="1"/>
          </p:cNvSpPr>
          <p:nvPr>
            <p:ph idx="1"/>
          </p:nvPr>
        </p:nvSpPr>
        <p:spPr>
          <a:xfrm>
            <a:off x="746124" y="1595718"/>
            <a:ext cx="7083426" cy="4876520"/>
          </a:xfrm>
        </p:spPr>
        <p:txBody>
          <a:bodyPr>
            <a:noAutofit/>
          </a:bodyPr>
          <a:lstStyle/>
          <a:p>
            <a:pPr marL="0" indent="0">
              <a:buNone/>
            </a:pPr>
            <a:r>
              <a:rPr lang="it-IT" sz="3200" dirty="0"/>
              <a:t>Oggi non sappiamo se l'episodio della mela sia avvenuto realmente, ma senza dubbio Isaac Newton fu il primo a teorizzare l'esistenza di </a:t>
            </a:r>
            <a:r>
              <a:rPr lang="it-IT" sz="3200" b="1" dirty="0"/>
              <a:t>una forza</a:t>
            </a:r>
            <a:r>
              <a:rPr lang="it-IT" sz="3200" dirty="0"/>
              <a:t> che non solo fa cadere a terra gli oggetti, ma che permette a qualsiasi corpo presente sulla Terra di non volare via: stiamo parlando della </a:t>
            </a:r>
            <a:r>
              <a:rPr lang="it-IT" sz="3200" b="1" dirty="0"/>
              <a:t>gravità!</a:t>
            </a:r>
            <a:endParaRPr lang="it-IT" sz="3200"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5224" y="1853248"/>
            <a:ext cx="4346575" cy="4346575"/>
          </a:xfrm>
          <a:prstGeom prst="rect">
            <a:avLst/>
          </a:prstGeom>
        </p:spPr>
      </p:pic>
      <p:sp>
        <p:nvSpPr>
          <p:cNvPr id="5" name="Segnaposto piè di pagina 4">
            <a:extLst>
              <a:ext uri="{FF2B5EF4-FFF2-40B4-BE49-F238E27FC236}">
                <a16:creationId xmlns:a16="http://schemas.microsoft.com/office/drawing/2014/main" id="{3C0F2611-AB8C-1945-804D-C5B7B090E1FF}"/>
              </a:ext>
            </a:extLst>
          </p:cNvPr>
          <p:cNvSpPr>
            <a:spLocks noGrp="1"/>
          </p:cNvSpPr>
          <p:nvPr>
            <p:ph type="ftr" sz="quarter" idx="11"/>
          </p:nvPr>
        </p:nvSpPr>
        <p:spPr/>
        <p:txBody>
          <a:bodyPr/>
          <a:lstStyle/>
          <a:p>
            <a:r>
              <a:rPr lang="en-US"/>
              <a:t>maestrofrancesco.com</a:t>
            </a:r>
            <a:endParaRPr lang="en-US" dirty="0"/>
          </a:p>
        </p:txBody>
      </p:sp>
    </p:spTree>
    <p:extLst>
      <p:ext uri="{BB962C8B-B14F-4D97-AF65-F5344CB8AC3E}">
        <p14:creationId xmlns:p14="http://schemas.microsoft.com/office/powerpoint/2010/main" val="79620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00" fill="hold"/>
                                        <p:tgtEl>
                                          <p:spTgt spid="4"/>
                                        </p:tgtEl>
                                        <p:attrNameLst>
                                          <p:attrName>ppt_x</p:attrName>
                                        </p:attrNameLst>
                                      </p:cBhvr>
                                      <p:tavLst>
                                        <p:tav tm="0">
                                          <p:val>
                                            <p:strVal val="#ppt_x"/>
                                          </p:val>
                                        </p:tav>
                                        <p:tav tm="100000">
                                          <p:val>
                                            <p:strVal val="#ppt_x"/>
                                          </p:val>
                                        </p:tav>
                                      </p:tavLst>
                                    </p:anim>
                                    <p:anim calcmode="lin" valueType="num">
                                      <p:cBhvr>
                                        <p:cTn id="8" dur="15000" fill="hold"/>
                                        <p:tgtEl>
                                          <p:spTgt spid="4"/>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3534" y="871539"/>
            <a:ext cx="9738361" cy="6086476"/>
          </a:xfrm>
          <a:prstGeom prst="rect">
            <a:avLst/>
          </a:prstGeom>
        </p:spPr>
      </p:pic>
      <p:sp>
        <p:nvSpPr>
          <p:cNvPr id="2" name="Titolo 1"/>
          <p:cNvSpPr>
            <a:spLocks noGrp="1"/>
          </p:cNvSpPr>
          <p:nvPr>
            <p:ph type="title"/>
          </p:nvPr>
        </p:nvSpPr>
        <p:spPr/>
        <p:txBody>
          <a:bodyPr/>
          <a:lstStyle/>
          <a:p>
            <a:r>
              <a:rPr lang="it-IT" dirty="0"/>
              <a:t>IN MONTAGNA PESIAMO MENO</a:t>
            </a:r>
          </a:p>
        </p:txBody>
      </p:sp>
      <p:sp>
        <p:nvSpPr>
          <p:cNvPr id="3" name="Segnaposto contenuto 2"/>
          <p:cNvSpPr>
            <a:spLocks noGrp="1"/>
          </p:cNvSpPr>
          <p:nvPr>
            <p:ph idx="1"/>
          </p:nvPr>
        </p:nvSpPr>
        <p:spPr>
          <a:xfrm>
            <a:off x="646111" y="1395694"/>
            <a:ext cx="5383213" cy="5033681"/>
          </a:xfrm>
        </p:spPr>
        <p:txBody>
          <a:bodyPr>
            <a:noAutofit/>
          </a:bodyPr>
          <a:lstStyle/>
          <a:p>
            <a:pPr marL="0" indent="0">
              <a:buNone/>
            </a:pPr>
            <a:r>
              <a:rPr lang="it-IT" sz="3200" dirty="0"/>
              <a:t>Come tutte le forze, la forza di gravità diminuisce con l'aumentare della distanza dal centro dell'attrazione: ecco perché sul monte Everest, per esempio, un corpo pesa un po' meno rispetto a quando lo stesso si trova in pianura.</a:t>
            </a:r>
          </a:p>
        </p:txBody>
      </p:sp>
      <p:sp>
        <p:nvSpPr>
          <p:cNvPr id="4" name="Segnaposto piè di pagina 3">
            <a:extLst>
              <a:ext uri="{FF2B5EF4-FFF2-40B4-BE49-F238E27FC236}">
                <a16:creationId xmlns:a16="http://schemas.microsoft.com/office/drawing/2014/main" id="{5BE64FF1-629A-8745-B1DD-CB98DB585DC8}"/>
              </a:ext>
            </a:extLst>
          </p:cNvPr>
          <p:cNvSpPr>
            <a:spLocks noGrp="1"/>
          </p:cNvSpPr>
          <p:nvPr>
            <p:ph type="ftr" sz="quarter" idx="11"/>
          </p:nvPr>
        </p:nvSpPr>
        <p:spPr/>
        <p:txBody>
          <a:bodyPr/>
          <a:lstStyle/>
          <a:p>
            <a:r>
              <a:rPr lang="en-US"/>
              <a:t>maestrofrancesco.com</a:t>
            </a:r>
            <a:endParaRPr lang="en-US" dirty="0"/>
          </a:p>
        </p:txBody>
      </p:sp>
    </p:spTree>
    <p:extLst>
      <p:ext uri="{BB962C8B-B14F-4D97-AF65-F5344CB8AC3E}">
        <p14:creationId xmlns:p14="http://schemas.microsoft.com/office/powerpoint/2010/main" val="59288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2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e">
  <a:themeElements>
    <a:clrScheme name="Ione">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e">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e">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80</TotalTime>
  <Words>236</Words>
  <Application>Microsoft Macintosh PowerPoint</Application>
  <PresentationFormat>Widescreen</PresentationFormat>
  <Paragraphs>16</Paragraphs>
  <Slides>5</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5</vt:i4>
      </vt:variant>
    </vt:vector>
  </HeadingPairs>
  <TitlesOfParts>
    <vt:vector size="10" baseType="lpstr">
      <vt:lpstr>Arial</vt:lpstr>
      <vt:lpstr>Calibri</vt:lpstr>
      <vt:lpstr>Century Gothic</vt:lpstr>
      <vt:lpstr>Wingdings 3</vt:lpstr>
      <vt:lpstr>Ione</vt:lpstr>
      <vt:lpstr>ISAAC NEWTON</vt:lpstr>
      <vt:lpstr>CHI ERA ISAAC NEWTON?</vt:lpstr>
      <vt:lpstr>LA MELA</vt:lpstr>
      <vt:lpstr>LA LEGGE DI GRAVITA’</vt:lpstr>
      <vt:lpstr>IN MONTAGNA PESIAMO MENO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ISAAC NEWTON</dc:title>
  <dc:creator>Microsoft Office User</dc:creator>
  <cp:lastModifiedBy>Microsoft Office User</cp:lastModifiedBy>
  <cp:revision>11</cp:revision>
  <dcterms:created xsi:type="dcterms:W3CDTF">2019-03-04T12:08:51Z</dcterms:created>
  <dcterms:modified xsi:type="dcterms:W3CDTF">2024-08-13T21:59:40Z</dcterms:modified>
</cp:coreProperties>
</file>