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9"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1"/>
  </p:normalViewPr>
  <p:slideViewPr>
    <p:cSldViewPr snapToGrid="0" snapToObjects="1">
      <p:cViewPr varScale="1">
        <p:scale>
          <a:sx n="101" d="100"/>
          <a:sy n="101" d="100"/>
        </p:scale>
        <p:origin x="91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A13D5A-2A96-8F4D-A21E-5C716145E811}" type="datetimeFigureOut">
              <a:rPr lang="it-IT" smtClean="0"/>
              <a:t>13/08/24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D577D6-B5FB-3747-97E8-A135D9414AA2}" type="slidenum">
              <a:rPr lang="it-IT" smtClean="0"/>
              <a:t>‹N›</a:t>
            </a:fld>
            <a:endParaRPr lang="it-IT"/>
          </a:p>
        </p:txBody>
      </p:sp>
    </p:spTree>
    <p:extLst>
      <p:ext uri="{BB962C8B-B14F-4D97-AF65-F5344CB8AC3E}">
        <p14:creationId xmlns:p14="http://schemas.microsoft.com/office/powerpoint/2010/main" val="3553713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a:t>Fare clic per modificare stile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AE30F587-4A7F-7B46-859D-8266F263B528}" type="datetime1">
              <a:rPr lang="it-IT" smtClean="0"/>
              <a:t>14/08/24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r>
              <a:rPr lang="en-US"/>
              <a:t>maestrofrancesco.com</a:t>
            </a:r>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85912350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A696BB4-F03C-8D4D-B314-83FB486D28BC}" type="datetime1">
              <a:rPr lang="it-IT" smtClean="0"/>
              <a:t>14/08/24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56122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a:t>Fare clic per modificare stile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7059B793-4D36-D549-9498-1230229D8BF4}" type="datetime1">
              <a:rPr lang="it-IT" smtClean="0"/>
              <a:t>14/08/24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605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75B0323E-55D2-1944-84A2-70D1BCA0F22D}" type="datetime1">
              <a:rPr lang="it-IT" smtClean="0"/>
              <a:t>14/08/24</a:t>
            </a:fld>
            <a:endParaRPr lang="en-US" dirty="0"/>
          </a:p>
        </p:txBody>
      </p:sp>
      <p:sp>
        <p:nvSpPr>
          <p:cNvPr id="6" name="Footer Placeholder 5"/>
          <p:cNvSpPr>
            <a:spLocks noGrp="1"/>
          </p:cNvSpPr>
          <p:nvPr>
            <p:ph type="ftr" sz="quarter" idx="11"/>
          </p:nvPr>
        </p:nvSpPr>
        <p:spPr/>
        <p:txBody>
          <a:bodyPr/>
          <a:lstStyle/>
          <a:p>
            <a:r>
              <a:rPr lang="en-US"/>
              <a:t>maestrofrancesco.com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71665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stile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C3698F66-7479-964D-8EE6-81B946E6FEA6}" type="datetime1">
              <a:rPr lang="it-IT" smtClean="0"/>
              <a:t>14/08/24</a:t>
            </a:fld>
            <a:endParaRPr lang="en-US" dirty="0"/>
          </a:p>
        </p:txBody>
      </p:sp>
      <p:sp>
        <p:nvSpPr>
          <p:cNvPr id="8" name="Footer Placeholder 7"/>
          <p:cNvSpPr>
            <a:spLocks noGrp="1"/>
          </p:cNvSpPr>
          <p:nvPr>
            <p:ph type="ftr" sz="quarter" idx="11"/>
          </p:nvPr>
        </p:nvSpPr>
        <p:spPr/>
        <p:txBody>
          <a:bodyPr/>
          <a:lstStyle/>
          <a:p>
            <a:r>
              <a:rPr lang="en-US"/>
              <a:t>maestrofrancesco.com</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5017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29EBD49C-99CE-6D45-AA4C-0B375EEC9C59}" type="datetime1">
              <a:rPr lang="it-IT" smtClean="0"/>
              <a:t>14/08/24</a:t>
            </a:fld>
            <a:endParaRPr lang="en-US" dirty="0"/>
          </a:p>
        </p:txBody>
      </p:sp>
      <p:sp>
        <p:nvSpPr>
          <p:cNvPr id="4" name="Footer Placeholder 3"/>
          <p:cNvSpPr>
            <a:spLocks noGrp="1"/>
          </p:cNvSpPr>
          <p:nvPr>
            <p:ph type="ftr" sz="quarter" idx="11"/>
          </p:nvPr>
        </p:nvSpPr>
        <p:spPr/>
        <p:txBody>
          <a:bodyPr/>
          <a:lstStyle/>
          <a:p>
            <a:r>
              <a:rPr lang="en-US"/>
              <a:t>maestrofrancesco.com</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80265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715E5D09-CE93-CD4C-B34C-82513BEB8246}" type="datetime1">
              <a:rPr lang="it-IT" smtClean="0"/>
              <a:t>14/08/24</a:t>
            </a:fld>
            <a:endParaRPr lang="en-US" dirty="0"/>
          </a:p>
        </p:txBody>
      </p:sp>
      <p:sp>
        <p:nvSpPr>
          <p:cNvPr id="3" name="Footer Placeholder 2"/>
          <p:cNvSpPr>
            <a:spLocks noGrp="1"/>
          </p:cNvSpPr>
          <p:nvPr>
            <p:ph type="ftr" sz="quarter" idx="11"/>
          </p:nvPr>
        </p:nvSpPr>
        <p:spPr/>
        <p:txBody>
          <a:bodyPr/>
          <a:lstStyle/>
          <a:p>
            <a:r>
              <a:rPr lang="en-US"/>
              <a:t>maestrofrancesco.com</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76897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a:t>Fare clic per modificare stile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CA66530-6752-8743-BC04-40CF986B9965}" type="datetime1">
              <a:rPr lang="it-IT" smtClean="0"/>
              <a:t>14/08/24</a:t>
            </a:fld>
            <a:endParaRPr lang="en-US" dirty="0"/>
          </a:p>
        </p:txBody>
      </p:sp>
      <p:sp>
        <p:nvSpPr>
          <p:cNvPr id="6" name="Footer Placeholder 5"/>
          <p:cNvSpPr>
            <a:spLocks noGrp="1"/>
          </p:cNvSpPr>
          <p:nvPr>
            <p:ph type="ftr" sz="quarter" idx="11"/>
          </p:nvPr>
        </p:nvSpPr>
        <p:spPr/>
        <p:txBody>
          <a:bodyPr/>
          <a:lstStyle/>
          <a:p>
            <a:r>
              <a:rPr lang="en-US"/>
              <a:t>maestrofrancesco.com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827620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a:t>Fare clic per modificare stile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F2C87F87-A639-A146-9E21-C43DEFBA0A70}" type="datetime1">
              <a:rPr lang="it-IT" smtClean="0"/>
              <a:t>14/08/24</a:t>
            </a:fld>
            <a:endParaRPr lang="en-US" dirty="0"/>
          </a:p>
        </p:txBody>
      </p:sp>
      <p:sp>
        <p:nvSpPr>
          <p:cNvPr id="6" name="Footer Placeholder 5"/>
          <p:cNvSpPr>
            <a:spLocks noGrp="1"/>
          </p:cNvSpPr>
          <p:nvPr>
            <p:ph type="ftr" sz="quarter" idx="11"/>
          </p:nvPr>
        </p:nvSpPr>
        <p:spPr/>
        <p:txBody>
          <a:bodyPr/>
          <a:lstStyle/>
          <a:p>
            <a:r>
              <a:rPr lang="en-US"/>
              <a:t>maestrofrancesco.com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61102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a:t>Fare clic per modificare stile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64A3B491-2A78-264E-8A40-5FC558A7E459}" type="datetime1">
              <a:rPr lang="it-IT" smtClean="0"/>
              <a:t>14/08/24</a:t>
            </a:fld>
            <a:endParaRPr lang="en-US" dirty="0"/>
          </a:p>
        </p:txBody>
      </p:sp>
      <p:sp>
        <p:nvSpPr>
          <p:cNvPr id="6" name="Footer Placeholder 5"/>
          <p:cNvSpPr>
            <a:spLocks noGrp="1"/>
          </p:cNvSpPr>
          <p:nvPr>
            <p:ph type="ftr" sz="quarter" idx="11"/>
          </p:nvPr>
        </p:nvSpPr>
        <p:spPr/>
        <p:txBody>
          <a:bodyPr/>
          <a:lstStyle/>
          <a:p>
            <a:r>
              <a:rPr lang="en-US"/>
              <a:t>maestrofrancesco.com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856990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a:t>Fare clic per modificare stile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44AA775-F035-D64E-ABAB-2889D1FF63AF}" type="datetime1">
              <a:rPr lang="it-IT" smtClean="0"/>
              <a:t>14/08/24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8798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stile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D317348D-5773-A84A-85BC-02F9BAE68661}" type="datetime1">
              <a:rPr lang="it-IT" smtClean="0"/>
              <a:t>14/08/24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74659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a:t>Fare clic per modificare stile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629C6D86-42B5-EE46-B5BD-6FA87D3DD17B}" type="datetime1">
              <a:rPr lang="it-IT" smtClean="0"/>
              <a:t>14/08/24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2520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stile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3F94698C-2195-E949-B623-8C928259813A}" type="datetime1">
              <a:rPr lang="it-IT" smtClean="0"/>
              <a:t>14/08/24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76814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a:t>Fare clic per modificare stile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6ED7B00-3091-5E4D-9EEB-21DDBCA86524}" type="datetime1">
              <a:rPr lang="it-IT" smtClean="0"/>
              <a:t>14/08/24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60026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0A7E595-786D-F144-AF8E-CDE99E7625AC}" type="datetime1">
              <a:rPr lang="it-IT" smtClean="0"/>
              <a:t>14/08/24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7396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a:t>Fare clic per modificare stile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86BC5DB-C732-514D-A10F-8879DFC6D838}" type="datetime1">
              <a:rPr lang="it-IT" smtClean="0"/>
              <a:t>14/08/24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42280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a:t>Fare clic per modificare stile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E3E9B9-D7B3-D048-B2F7-E152014F421E}" type="datetime1">
              <a:rPr lang="it-IT" smtClean="0"/>
              <a:t>14/08/24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maestrofrancesco.com</a:t>
            </a:r>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12931826"/>
      </p:ext>
    </p:extLst>
  </p:cSld>
  <p:clrMap bg1="dk1" tx1="lt1" bg2="dk2" tx2="lt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Lst>
  <p:hf sldNum="0" hd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sz="6600" dirty="0"/>
              <a:t>GALILEO GALILEI</a:t>
            </a:r>
          </a:p>
        </p:txBody>
      </p:sp>
      <p:sp>
        <p:nvSpPr>
          <p:cNvPr id="3" name="Sottotitolo 2"/>
          <p:cNvSpPr>
            <a:spLocks noGrp="1"/>
          </p:cNvSpPr>
          <p:nvPr>
            <p:ph type="subTitle" idx="1"/>
          </p:nvPr>
        </p:nvSpPr>
        <p:spPr/>
        <p:txBody>
          <a:bodyPr>
            <a:normAutofit/>
          </a:bodyPr>
          <a:lstStyle/>
          <a:p>
            <a:r>
              <a:rPr lang="it-IT" sz="2400" dirty="0"/>
              <a:t>L’UOMO CHE </a:t>
            </a:r>
            <a:r>
              <a:rPr lang="it-IT" sz="2400" dirty="0" err="1"/>
              <a:t>RIVOLUZIONò</a:t>
            </a:r>
            <a:r>
              <a:rPr lang="it-IT" sz="2400" dirty="0"/>
              <a:t> LA SCIENZA</a:t>
            </a:r>
          </a:p>
        </p:txBody>
      </p:sp>
      <p:pic>
        <p:nvPicPr>
          <p:cNvPr id="8" name="Immagin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7177" y="539400"/>
            <a:ext cx="9601200" cy="6858000"/>
          </a:xfrm>
          <a:prstGeom prst="rect">
            <a:avLst/>
          </a:prstGeom>
        </p:spPr>
      </p:pic>
      <p:pic>
        <p:nvPicPr>
          <p:cNvPr id="6" name="Immagine 5">
            <a:extLst>
              <a:ext uri="{FF2B5EF4-FFF2-40B4-BE49-F238E27FC236}">
                <a16:creationId xmlns:a16="http://schemas.microsoft.com/office/drawing/2014/main" id="{B135C277-D18C-D441-B381-812A4C9D3DDA}"/>
              </a:ext>
            </a:extLst>
          </p:cNvPr>
          <p:cNvPicPr>
            <a:picLocks noChangeAspect="1"/>
          </p:cNvPicPr>
          <p:nvPr/>
        </p:nvPicPr>
        <p:blipFill>
          <a:blip r:embed="rId3"/>
          <a:stretch>
            <a:fillRect/>
          </a:stretch>
        </p:blipFill>
        <p:spPr>
          <a:xfrm>
            <a:off x="7994650" y="5564759"/>
            <a:ext cx="3663950" cy="1029540"/>
          </a:xfrm>
          <a:prstGeom prst="rect">
            <a:avLst/>
          </a:prstGeom>
        </p:spPr>
      </p:pic>
    </p:spTree>
    <p:extLst>
      <p:ext uri="{BB962C8B-B14F-4D97-AF65-F5344CB8AC3E}">
        <p14:creationId xmlns:p14="http://schemas.microsoft.com/office/powerpoint/2010/main" val="109385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0" fill="hold" nodeType="afterEffect">
                                  <p:stCondLst>
                                    <p:cond delay="0"/>
                                  </p:stCondLst>
                                  <p:childTnLst>
                                    <p:animRot by="120000">
                                      <p:cBhvr>
                                        <p:cTn id="6" dur="200" fill="hold">
                                          <p:stCondLst>
                                            <p:cond delay="0"/>
                                          </p:stCondLst>
                                        </p:cTn>
                                        <p:tgtEl>
                                          <p:spTgt spid="8"/>
                                        </p:tgtEl>
                                        <p:attrNameLst>
                                          <p:attrName>r</p:attrName>
                                        </p:attrNameLst>
                                      </p:cBhvr>
                                    </p:animRot>
                                    <p:animRot by="-240000">
                                      <p:cBhvr>
                                        <p:cTn id="7" dur="400" fill="hold">
                                          <p:stCondLst>
                                            <p:cond delay="400"/>
                                          </p:stCondLst>
                                        </p:cTn>
                                        <p:tgtEl>
                                          <p:spTgt spid="8"/>
                                        </p:tgtEl>
                                        <p:attrNameLst>
                                          <p:attrName>r</p:attrName>
                                        </p:attrNameLst>
                                      </p:cBhvr>
                                    </p:animRot>
                                    <p:animRot by="240000">
                                      <p:cBhvr>
                                        <p:cTn id="8" dur="400" fill="hold">
                                          <p:stCondLst>
                                            <p:cond delay="800"/>
                                          </p:stCondLst>
                                        </p:cTn>
                                        <p:tgtEl>
                                          <p:spTgt spid="8"/>
                                        </p:tgtEl>
                                        <p:attrNameLst>
                                          <p:attrName>r</p:attrName>
                                        </p:attrNameLst>
                                      </p:cBhvr>
                                    </p:animRot>
                                    <p:animRot by="-240000">
                                      <p:cBhvr>
                                        <p:cTn id="9" dur="400" fill="hold">
                                          <p:stCondLst>
                                            <p:cond delay="1200"/>
                                          </p:stCondLst>
                                        </p:cTn>
                                        <p:tgtEl>
                                          <p:spTgt spid="8"/>
                                        </p:tgtEl>
                                        <p:attrNameLst>
                                          <p:attrName>r</p:attrName>
                                        </p:attrNameLst>
                                      </p:cBhvr>
                                    </p:animRot>
                                    <p:animRot by="120000">
                                      <p:cBhvr>
                                        <p:cTn id="10" dur="400" fill="hold">
                                          <p:stCondLst>
                                            <p:cond delay="16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8175" y="609600"/>
            <a:ext cx="5054600" cy="6502400"/>
          </a:xfrm>
          <a:prstGeom prst="rect">
            <a:avLst/>
          </a:prstGeom>
        </p:spPr>
      </p:pic>
      <p:sp>
        <p:nvSpPr>
          <p:cNvPr id="2" name="Titolo 1"/>
          <p:cNvSpPr>
            <a:spLocks noGrp="1"/>
          </p:cNvSpPr>
          <p:nvPr>
            <p:ph type="title"/>
          </p:nvPr>
        </p:nvSpPr>
        <p:spPr/>
        <p:txBody>
          <a:bodyPr>
            <a:normAutofit/>
          </a:bodyPr>
          <a:lstStyle/>
          <a:p>
            <a:r>
              <a:rPr lang="it-IT" sz="5400" b="1" dirty="0"/>
              <a:t>CHI era GALILEO GALILEI?</a:t>
            </a:r>
          </a:p>
        </p:txBody>
      </p:sp>
      <p:sp>
        <p:nvSpPr>
          <p:cNvPr id="3" name="Segnaposto contenuto 2"/>
          <p:cNvSpPr>
            <a:spLocks noGrp="1"/>
          </p:cNvSpPr>
          <p:nvPr>
            <p:ph idx="1"/>
          </p:nvPr>
        </p:nvSpPr>
        <p:spPr>
          <a:xfrm>
            <a:off x="685801" y="2142067"/>
            <a:ext cx="7793181" cy="3649133"/>
          </a:xfrm>
        </p:spPr>
        <p:txBody>
          <a:bodyPr>
            <a:normAutofit/>
          </a:bodyPr>
          <a:lstStyle/>
          <a:p>
            <a:pPr marL="0" indent="0">
              <a:buNone/>
            </a:pPr>
            <a:r>
              <a:rPr lang="it-IT" sz="4000" dirty="0"/>
              <a:t>Galileo Galilei nacque a Pisa il 15 Febbraio del 1564 ed è stato un grande astronomo, fisico, filosofo, matematico e letterato italiano.</a:t>
            </a:r>
          </a:p>
        </p:txBody>
      </p:sp>
      <p:sp>
        <p:nvSpPr>
          <p:cNvPr id="5" name="Segnaposto piè di pagina 4">
            <a:extLst>
              <a:ext uri="{FF2B5EF4-FFF2-40B4-BE49-F238E27FC236}">
                <a16:creationId xmlns:a16="http://schemas.microsoft.com/office/drawing/2014/main" id="{B5CBCE9E-76BB-9444-AE58-0B169DFBDDC3}"/>
              </a:ext>
            </a:extLst>
          </p:cNvPr>
          <p:cNvSpPr>
            <a:spLocks noGrp="1"/>
          </p:cNvSpPr>
          <p:nvPr>
            <p:ph type="ftr" sz="quarter" idx="11"/>
          </p:nvPr>
        </p:nvSpPr>
        <p:spPr>
          <a:xfrm>
            <a:off x="1039996" y="6262687"/>
            <a:ext cx="7827659" cy="377825"/>
          </a:xfrm>
        </p:spPr>
        <p:txBody>
          <a:bodyPr/>
          <a:lstStyle/>
          <a:p>
            <a:pPr algn="ctr"/>
            <a:r>
              <a:rPr lang="en-US"/>
              <a:t>maestrofrancesco.com</a:t>
            </a:r>
            <a:endParaRPr lang="en-US" dirty="0"/>
          </a:p>
        </p:txBody>
      </p:sp>
    </p:spTree>
    <p:extLst>
      <p:ext uri="{BB962C8B-B14F-4D97-AF65-F5344CB8AC3E}">
        <p14:creationId xmlns:p14="http://schemas.microsoft.com/office/powerpoint/2010/main" val="670489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repeatCount="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5400" b="1" dirty="0"/>
              <a:t>IL TELESCOPIO</a:t>
            </a:r>
          </a:p>
        </p:txBody>
      </p:sp>
      <p:sp>
        <p:nvSpPr>
          <p:cNvPr id="3" name="Segnaposto contenuto 2"/>
          <p:cNvSpPr>
            <a:spLocks noGrp="1"/>
          </p:cNvSpPr>
          <p:nvPr>
            <p:ph idx="1"/>
          </p:nvPr>
        </p:nvSpPr>
        <p:spPr>
          <a:xfrm>
            <a:off x="685801" y="1728788"/>
            <a:ext cx="8758237" cy="4943475"/>
          </a:xfrm>
        </p:spPr>
        <p:txBody>
          <a:bodyPr>
            <a:noAutofit/>
          </a:bodyPr>
          <a:lstStyle/>
          <a:p>
            <a:pPr marL="0" indent="0">
              <a:buNone/>
            </a:pPr>
            <a:r>
              <a:rPr lang="it-IT" sz="4000" dirty="0"/>
              <a:t>Spesso l'invenzione più importante attribuita a Galileo risulta essere il telescopio. Esso però non era nient'altro che un </a:t>
            </a:r>
            <a:r>
              <a:rPr lang="it-IT" sz="4000" b="1" dirty="0"/>
              <a:t>cannocchiale</a:t>
            </a:r>
            <a:r>
              <a:rPr lang="it-IT" sz="4000" dirty="0"/>
              <a:t>, un'invenzione sviluppata qualche anno prima da alcuni ottici olandesi.</a:t>
            </a:r>
            <a:br>
              <a:rPr lang="it-IT" sz="4000" dirty="0"/>
            </a:br>
            <a:r>
              <a:rPr lang="it-IT" sz="4000" dirty="0"/>
              <a:t>Galileo, però, fu il primo a puntarlo verso il cielo!</a:t>
            </a: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1512" y="1457325"/>
            <a:ext cx="4481465" cy="6858000"/>
          </a:xfrm>
          <a:prstGeom prst="rect">
            <a:avLst/>
          </a:prstGeom>
        </p:spPr>
      </p:pic>
      <p:sp>
        <p:nvSpPr>
          <p:cNvPr id="4" name="Segnaposto piè di pagina 3">
            <a:extLst>
              <a:ext uri="{FF2B5EF4-FFF2-40B4-BE49-F238E27FC236}">
                <a16:creationId xmlns:a16="http://schemas.microsoft.com/office/drawing/2014/main" id="{C8BB78F4-EBB2-E94A-B625-4BF324777397}"/>
              </a:ext>
            </a:extLst>
          </p:cNvPr>
          <p:cNvSpPr>
            <a:spLocks noGrp="1"/>
          </p:cNvSpPr>
          <p:nvPr>
            <p:ph type="ftr" sz="quarter" idx="11"/>
          </p:nvPr>
        </p:nvSpPr>
        <p:spPr>
          <a:xfrm>
            <a:off x="1151089" y="6294438"/>
            <a:ext cx="7827659" cy="377825"/>
          </a:xfrm>
        </p:spPr>
        <p:txBody>
          <a:bodyPr/>
          <a:lstStyle/>
          <a:p>
            <a:pPr algn="ctr"/>
            <a:r>
              <a:rPr lang="en-US" dirty="0" err="1"/>
              <a:t>maestrofrancesco.com</a:t>
            </a:r>
            <a:endParaRPr lang="en-US" dirty="0"/>
          </a:p>
        </p:txBody>
      </p:sp>
    </p:spTree>
    <p:extLst>
      <p:ext uri="{BB962C8B-B14F-4D97-AF65-F5344CB8AC3E}">
        <p14:creationId xmlns:p14="http://schemas.microsoft.com/office/powerpoint/2010/main" val="144769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repeatCount="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p:val>
                                            <p:strVal val="#ppt_w*0.70"/>
                                          </p:val>
                                        </p:tav>
                                        <p:tav tm="100000">
                                          <p:val>
                                            <p:strVal val="#ppt_w"/>
                                          </p:val>
                                        </p:tav>
                                      </p:tavLst>
                                    </p:anim>
                                    <p:anim calcmode="lin" valueType="num">
                                      <p:cBhvr>
                                        <p:cTn id="8" dur="5000" fill="hold"/>
                                        <p:tgtEl>
                                          <p:spTgt spid="6"/>
                                        </p:tgtEl>
                                        <p:attrNameLst>
                                          <p:attrName>ppt_h</p:attrName>
                                        </p:attrNameLst>
                                      </p:cBhvr>
                                      <p:tavLst>
                                        <p:tav tm="0">
                                          <p:val>
                                            <p:strVal val="#ppt_h"/>
                                          </p:val>
                                        </p:tav>
                                        <p:tav tm="100000">
                                          <p:val>
                                            <p:strVal val="#ppt_h"/>
                                          </p:val>
                                        </p:tav>
                                      </p:tavLst>
                                    </p:anim>
                                    <p:animEffect transition="in" filter="fade">
                                      <p:cBhvr>
                                        <p:cTn id="9"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542925"/>
            <a:ext cx="10131425" cy="1456267"/>
          </a:xfrm>
        </p:spPr>
        <p:txBody>
          <a:bodyPr>
            <a:normAutofit/>
          </a:bodyPr>
          <a:lstStyle/>
          <a:p>
            <a:r>
              <a:rPr lang="it-IT" sz="5400" b="1" dirty="0"/>
              <a:t>LA TEORIA ELIOCENTRICA</a:t>
            </a: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39138" y="2180167"/>
            <a:ext cx="3582988" cy="3582988"/>
          </a:xfrm>
        </p:spPr>
      </p:pic>
      <p:sp>
        <p:nvSpPr>
          <p:cNvPr id="6" name="Segnaposto contenuto 2"/>
          <p:cNvSpPr txBox="1">
            <a:spLocks/>
          </p:cNvSpPr>
          <p:nvPr/>
        </p:nvSpPr>
        <p:spPr>
          <a:xfrm>
            <a:off x="685801" y="1728788"/>
            <a:ext cx="8758237" cy="4943475"/>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buFont typeface="Arial"/>
              <a:buNone/>
            </a:pPr>
            <a:endParaRPr lang="it-IT" sz="4000" dirty="0"/>
          </a:p>
        </p:txBody>
      </p:sp>
      <p:sp>
        <p:nvSpPr>
          <p:cNvPr id="7" name="Segnaposto contenuto 2"/>
          <p:cNvSpPr txBox="1">
            <a:spLocks/>
          </p:cNvSpPr>
          <p:nvPr/>
        </p:nvSpPr>
        <p:spPr>
          <a:xfrm>
            <a:off x="762002" y="1728788"/>
            <a:ext cx="7500936" cy="4943475"/>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buNone/>
            </a:pPr>
            <a:r>
              <a:rPr lang="it-IT" sz="4000" dirty="0"/>
              <a:t>Galileo Galilei deve la sua fama soprattutto alla Teoria Eliocentrica. Riuscì, infatti, a dimostrare con esattezza ciò che anni prima aveva teorizzato il polacco </a:t>
            </a:r>
            <a:r>
              <a:rPr lang="it-IT" sz="4000" b="1" dirty="0"/>
              <a:t> </a:t>
            </a:r>
            <a:r>
              <a:rPr lang="it-IT" sz="4000" dirty="0"/>
              <a:t>Niccolò Copernico: </a:t>
            </a:r>
            <a:r>
              <a:rPr lang="it-IT" sz="4000" b="1" dirty="0"/>
              <a:t>Il Sole è immobile e i pianeti</a:t>
            </a:r>
            <a:r>
              <a:rPr lang="it-IT" sz="4000" dirty="0"/>
              <a:t> (quindi anche la Terra) </a:t>
            </a:r>
            <a:r>
              <a:rPr lang="it-IT" sz="4000" b="1" dirty="0"/>
              <a:t>ruotano attorno ad esso.</a:t>
            </a:r>
            <a:endParaRPr lang="it-IT" sz="4000" dirty="0"/>
          </a:p>
        </p:txBody>
      </p:sp>
      <p:sp>
        <p:nvSpPr>
          <p:cNvPr id="8" name="Segnaposto piè di pagina 3">
            <a:extLst>
              <a:ext uri="{FF2B5EF4-FFF2-40B4-BE49-F238E27FC236}">
                <a16:creationId xmlns:a16="http://schemas.microsoft.com/office/drawing/2014/main" id="{D1472FD4-9B6D-5C4B-B714-93BE72A7C317}"/>
              </a:ext>
            </a:extLst>
          </p:cNvPr>
          <p:cNvSpPr txBox="1">
            <a:spLocks/>
          </p:cNvSpPr>
          <p:nvPr/>
        </p:nvSpPr>
        <p:spPr>
          <a:xfrm>
            <a:off x="1151089" y="6484938"/>
            <a:ext cx="7827659" cy="377825"/>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err="1"/>
              <a:t>maestrofrancesco.com</a:t>
            </a:r>
            <a:endParaRPr lang="en-US" dirty="0"/>
          </a:p>
        </p:txBody>
      </p:sp>
    </p:spTree>
    <p:extLst>
      <p:ext uri="{BB962C8B-B14F-4D97-AF65-F5344CB8AC3E}">
        <p14:creationId xmlns:p14="http://schemas.microsoft.com/office/powerpoint/2010/main" val="44514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repeatCount="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0" fill="hold"/>
                                        <p:tgtEl>
                                          <p:spTgt spid="4"/>
                                        </p:tgtEl>
                                        <p:attrNameLst>
                                          <p:attrName>ppt_w</p:attrName>
                                        </p:attrNameLst>
                                      </p:cBhvr>
                                      <p:tavLst>
                                        <p:tav tm="0">
                                          <p:val>
                                            <p:fltVal val="0"/>
                                          </p:val>
                                        </p:tav>
                                        <p:tav tm="100000">
                                          <p:val>
                                            <p:strVal val="#ppt_w"/>
                                          </p:val>
                                        </p:tav>
                                      </p:tavLst>
                                    </p:anim>
                                    <p:anim calcmode="lin" valueType="num">
                                      <p:cBhvr>
                                        <p:cTn id="8" dur="10000" fill="hold"/>
                                        <p:tgtEl>
                                          <p:spTgt spid="4"/>
                                        </p:tgtEl>
                                        <p:attrNameLst>
                                          <p:attrName>ppt_h</p:attrName>
                                        </p:attrNameLst>
                                      </p:cBhvr>
                                      <p:tavLst>
                                        <p:tav tm="0">
                                          <p:val>
                                            <p:fltVal val="0"/>
                                          </p:val>
                                        </p:tav>
                                        <p:tav tm="100000">
                                          <p:val>
                                            <p:strVal val="#ppt_h"/>
                                          </p:val>
                                        </p:tav>
                                      </p:tavLst>
                                    </p:anim>
                                    <p:anim calcmode="lin" valueType="num">
                                      <p:cBhvr>
                                        <p:cTn id="9" dur="10000" fill="hold"/>
                                        <p:tgtEl>
                                          <p:spTgt spid="4"/>
                                        </p:tgtEl>
                                        <p:attrNameLst>
                                          <p:attrName>style.rotation</p:attrName>
                                        </p:attrNameLst>
                                      </p:cBhvr>
                                      <p:tavLst>
                                        <p:tav tm="0">
                                          <p:val>
                                            <p:fltVal val="360"/>
                                          </p:val>
                                        </p:tav>
                                        <p:tav tm="100000">
                                          <p:val>
                                            <p:fltVal val="0"/>
                                          </p:val>
                                        </p:tav>
                                      </p:tavLst>
                                    </p:anim>
                                    <p:animEffect transition="in" filter="fade">
                                      <p:cBhvr>
                                        <p:cTn id="10" dur="10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357187"/>
            <a:ext cx="10131425" cy="1456267"/>
          </a:xfrm>
        </p:spPr>
        <p:txBody>
          <a:bodyPr>
            <a:normAutofit/>
          </a:bodyPr>
          <a:lstStyle/>
          <a:p>
            <a:r>
              <a:rPr lang="it-IT" sz="5400" b="1" dirty="0"/>
              <a:t>E pur si muove</a:t>
            </a:r>
            <a:r>
              <a:rPr lang="mr-IN" sz="5400" b="1" dirty="0"/>
              <a:t>…</a:t>
            </a:r>
            <a:endParaRPr lang="it-IT" sz="5400" b="1" dirty="0"/>
          </a:p>
        </p:txBody>
      </p:sp>
      <p:sp>
        <p:nvSpPr>
          <p:cNvPr id="3" name="Segnaposto contenuto 2"/>
          <p:cNvSpPr>
            <a:spLocks noGrp="1"/>
          </p:cNvSpPr>
          <p:nvPr>
            <p:ph idx="1"/>
          </p:nvPr>
        </p:nvSpPr>
        <p:spPr>
          <a:xfrm>
            <a:off x="685801" y="1813454"/>
            <a:ext cx="8758238" cy="4373033"/>
          </a:xfrm>
        </p:spPr>
        <p:txBody>
          <a:bodyPr>
            <a:noAutofit/>
          </a:bodyPr>
          <a:lstStyle/>
          <a:p>
            <a:pPr marL="0" indent="0">
              <a:buNone/>
            </a:pPr>
            <a:r>
              <a:rPr lang="it-IT" sz="3600" dirty="0"/>
              <a:t>Ma ai tempi di Galileo la Terra era il centro del mondo e, innanzi alla corte in tribunale, dovette rinnegare le sue teorie per aver salva la vita. Uscito dal tribunale, però, rimuginando sulla teoria che aveva appena disconosciuto, disse la famosa frase:</a:t>
            </a:r>
            <a:br>
              <a:rPr lang="it-IT" sz="3600" dirty="0"/>
            </a:br>
            <a:r>
              <a:rPr lang="it-IT" sz="3600" dirty="0"/>
              <a:t>"</a:t>
            </a:r>
            <a:r>
              <a:rPr lang="it-IT" sz="3600" b="1" dirty="0"/>
              <a:t>E Pur si muove!</a:t>
            </a:r>
            <a:r>
              <a:rPr lang="it-IT" sz="3600" dirty="0"/>
              <a:t>", dimostrando che la legge di quel tempo aveva piegato l'uomo, ma non lo scienziato.</a:t>
            </a: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6720" y="357187"/>
            <a:ext cx="4477005" cy="6858000"/>
          </a:xfrm>
          <a:prstGeom prst="rect">
            <a:avLst/>
          </a:prstGeom>
        </p:spPr>
      </p:pic>
      <p:sp>
        <p:nvSpPr>
          <p:cNvPr id="6" name="Segnaposto piè di pagina 3">
            <a:extLst>
              <a:ext uri="{FF2B5EF4-FFF2-40B4-BE49-F238E27FC236}">
                <a16:creationId xmlns:a16="http://schemas.microsoft.com/office/drawing/2014/main" id="{816F64BF-32A6-4742-B47A-6A254C9ABD15}"/>
              </a:ext>
            </a:extLst>
          </p:cNvPr>
          <p:cNvSpPr>
            <a:spLocks noGrp="1"/>
          </p:cNvSpPr>
          <p:nvPr>
            <p:ph type="ftr" sz="quarter" idx="11"/>
          </p:nvPr>
        </p:nvSpPr>
        <p:spPr>
          <a:xfrm>
            <a:off x="1151089" y="6294438"/>
            <a:ext cx="7827659" cy="377825"/>
          </a:xfrm>
        </p:spPr>
        <p:txBody>
          <a:bodyPr/>
          <a:lstStyle/>
          <a:p>
            <a:pPr algn="ctr"/>
            <a:r>
              <a:rPr lang="en-US" dirty="0" err="1"/>
              <a:t>maestrofrancesco.com</a:t>
            </a:r>
            <a:endParaRPr lang="en-US" dirty="0"/>
          </a:p>
        </p:txBody>
      </p:sp>
    </p:spTree>
    <p:extLst>
      <p:ext uri="{BB962C8B-B14F-4D97-AF65-F5344CB8AC3E}">
        <p14:creationId xmlns:p14="http://schemas.microsoft.com/office/powerpoint/2010/main" val="163638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e">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e">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Celestial</Template>
  <TotalTime>143</TotalTime>
  <Words>226</Words>
  <Application>Microsoft Macintosh PowerPoint</Application>
  <PresentationFormat>Widescreen</PresentationFormat>
  <Paragraphs>14</Paragraphs>
  <Slides>5</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5</vt:i4>
      </vt:variant>
    </vt:vector>
  </HeadingPairs>
  <TitlesOfParts>
    <vt:vector size="9" baseType="lpstr">
      <vt:lpstr>Arial</vt:lpstr>
      <vt:lpstr>Calibri</vt:lpstr>
      <vt:lpstr>Calibri Light</vt:lpstr>
      <vt:lpstr>Celestiale</vt:lpstr>
      <vt:lpstr>GALILEO GALILEI</vt:lpstr>
      <vt:lpstr>CHI era GALILEO GALILEI?</vt:lpstr>
      <vt:lpstr>IL TELESCOPIO</vt:lpstr>
      <vt:lpstr>LA TEORIA ELIOCENTRICA</vt:lpstr>
      <vt:lpstr>E pur si muove…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GALILEO GALILEI</dc:title>
  <dc:creator>Microsoft Office User</dc:creator>
  <cp:lastModifiedBy>Microsoft Office User</cp:lastModifiedBy>
  <cp:revision>14</cp:revision>
  <dcterms:created xsi:type="dcterms:W3CDTF">2019-03-03T19:19:04Z</dcterms:created>
  <dcterms:modified xsi:type="dcterms:W3CDTF">2024-08-13T22:02:17Z</dcterms:modified>
</cp:coreProperties>
</file>